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119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8EDA5F-739F-4ACC-BE72-444B66116E34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F1D4D9-E153-471B-BE77-4AC06CDBE0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8EDA5F-739F-4ACC-BE72-444B66116E34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F1D4D9-E153-471B-BE77-4AC06CDBE0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8EDA5F-739F-4ACC-BE72-444B66116E34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F1D4D9-E153-471B-BE77-4AC06CDBE0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8EDA5F-739F-4ACC-BE72-444B66116E34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F1D4D9-E153-471B-BE77-4AC06CDBE0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8EDA5F-739F-4ACC-BE72-444B66116E34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F1D4D9-E153-471B-BE77-4AC06CDBE0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8EDA5F-739F-4ACC-BE72-444B66116E34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F1D4D9-E153-471B-BE77-4AC06CDBE0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8EDA5F-739F-4ACC-BE72-444B66116E34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F1D4D9-E153-471B-BE77-4AC06CDBE0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8EDA5F-739F-4ACC-BE72-444B66116E34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F1D4D9-E153-471B-BE77-4AC06CDBE0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8EDA5F-739F-4ACC-BE72-444B66116E34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F1D4D9-E153-471B-BE77-4AC06CDBE0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8EDA5F-739F-4ACC-BE72-444B66116E34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F1D4D9-E153-471B-BE77-4AC06CDBE0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8EDA5F-739F-4ACC-BE72-444B66116E34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F1D4D9-E153-471B-BE77-4AC06CDBE0D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C8EDA5F-739F-4ACC-BE72-444B66116E34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3F1D4D9-E153-471B-BE77-4AC06CDBE0D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Ð°ÑÑÐ¸Ð½ÐºÐ¸ Ð¿Ð¾ Ð·Ð°Ð¿ÑÐ¾ÑÑ ÑÐ¾Ð½ Ð´Ð»Ñ Ð¿ÑÐµÐ·ÐµÐ½ÑÐ°ÑÐ¸Ð¸ Ð´Ð¾ÑÐºÐ°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74" r="12731"/>
          <a:stretch/>
        </p:blipFill>
        <p:spPr bwMode="auto">
          <a:xfrm>
            <a:off x="-14514" y="0"/>
            <a:ext cx="912948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95086" y="551543"/>
            <a:ext cx="7920264" cy="562542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3800" b="1" dirty="0" smtClean="0">
                <a:solidFill>
                  <a:schemeClr val="bg1"/>
                </a:solidFill>
              </a:rPr>
              <a:t>Отцвести, побежать, отшуметь, привстать, приоткрыть, дочитать, полететь, приболеть,</a:t>
            </a:r>
            <a:r>
              <a:rPr lang="ru-RU" sz="3800" b="1" dirty="0">
                <a:solidFill>
                  <a:schemeClr val="bg1"/>
                </a:solidFill>
              </a:rPr>
              <a:t> </a:t>
            </a:r>
            <a:r>
              <a:rPr lang="ru-RU" sz="3800" b="1" dirty="0" smtClean="0">
                <a:solidFill>
                  <a:schemeClr val="bg1"/>
                </a:solidFill>
              </a:rPr>
              <a:t>запеть</a:t>
            </a:r>
            <a:r>
              <a:rPr lang="ru-RU" sz="3800" b="1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551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5677" y="187890"/>
            <a:ext cx="8189673" cy="5989073"/>
          </a:xfrm>
        </p:spPr>
        <p:txBody>
          <a:bodyPr/>
          <a:lstStyle/>
          <a:p>
            <a:pPr marL="0" indent="0">
              <a:buNone/>
            </a:pPr>
            <a:r>
              <a:rPr lang="ru-RU" sz="4000" dirty="0"/>
              <a:t>Буря мглою небо </a:t>
            </a:r>
            <a:r>
              <a:rPr lang="ru-RU" sz="4000" dirty="0" err="1" smtClean="0"/>
              <a:t>кро</a:t>
            </a:r>
            <a:r>
              <a:rPr lang="ru-RU" sz="4000" dirty="0" smtClean="0"/>
              <a:t>…т</a:t>
            </a:r>
            <a:r>
              <a:rPr lang="ru-RU" sz="4000" dirty="0"/>
              <a:t>,</a:t>
            </a:r>
          </a:p>
          <a:p>
            <a:pPr marL="0" indent="0">
              <a:buNone/>
            </a:pPr>
            <a:r>
              <a:rPr lang="ru-RU" sz="4000" dirty="0"/>
              <a:t>Вихри снежные крутя;</a:t>
            </a:r>
          </a:p>
          <a:p>
            <a:pPr marL="0" indent="0">
              <a:buNone/>
            </a:pPr>
            <a:r>
              <a:rPr lang="ru-RU" sz="4000" dirty="0"/>
              <a:t>То, как зверь, она </a:t>
            </a:r>
            <a:r>
              <a:rPr lang="ru-RU" sz="4000" dirty="0" err="1" smtClean="0"/>
              <a:t>заво</a:t>
            </a:r>
            <a:r>
              <a:rPr lang="ru-RU" sz="4000" dirty="0" smtClean="0"/>
              <a:t>…т</a:t>
            </a:r>
            <a:r>
              <a:rPr lang="ru-RU" sz="4000" dirty="0"/>
              <a:t>,</a:t>
            </a:r>
          </a:p>
          <a:p>
            <a:pPr marL="0" indent="0">
              <a:buNone/>
            </a:pPr>
            <a:r>
              <a:rPr lang="ru-RU" sz="4000" dirty="0"/>
              <a:t>То </a:t>
            </a:r>
            <a:r>
              <a:rPr lang="ru-RU" sz="4000" dirty="0" err="1" smtClean="0"/>
              <a:t>заплач</a:t>
            </a:r>
            <a:r>
              <a:rPr lang="ru-RU" sz="4000" dirty="0" smtClean="0"/>
              <a:t>…т</a:t>
            </a:r>
            <a:r>
              <a:rPr lang="ru-RU" sz="4000" dirty="0"/>
              <a:t>, как дитя,</a:t>
            </a:r>
          </a:p>
          <a:p>
            <a:pPr marL="0" indent="0">
              <a:buNone/>
            </a:pPr>
            <a:r>
              <a:rPr lang="ru-RU" sz="4000" dirty="0"/>
              <a:t>То по кровле обветшалой</a:t>
            </a:r>
          </a:p>
          <a:p>
            <a:pPr marL="0" indent="0">
              <a:buNone/>
            </a:pPr>
            <a:r>
              <a:rPr lang="ru-RU" sz="4000" dirty="0"/>
              <a:t>Вдруг соломой зашумит,</a:t>
            </a:r>
          </a:p>
          <a:p>
            <a:pPr marL="0" indent="0">
              <a:buNone/>
            </a:pPr>
            <a:r>
              <a:rPr lang="ru-RU" sz="4000" dirty="0"/>
              <a:t>То, как путник запоздалый,</a:t>
            </a:r>
          </a:p>
          <a:p>
            <a:pPr marL="0" indent="0">
              <a:buNone/>
            </a:pPr>
            <a:r>
              <a:rPr lang="ru-RU" sz="4000" dirty="0"/>
              <a:t>К нам в окошко застучит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1405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Ð°ÑÑÐ¸Ð½ÐºÐ¸ Ð¿Ð¾ Ð·Ð°Ð¿ÑÐ¾ÑÑ ÑÐ¾Ð½ Ð´Ð»Ñ Ð¿ÑÐµÐ·ÐµÐ½ÑÐ°ÑÐ¸Ð¸ Ð´Ð¾ÑÐºÐ°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74" r="12731"/>
          <a:stretch/>
        </p:blipFill>
        <p:spPr bwMode="auto">
          <a:xfrm>
            <a:off x="-14514" y="0"/>
            <a:ext cx="912948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8710545"/>
              </p:ext>
            </p:extLst>
          </p:nvPr>
        </p:nvGraphicFramePr>
        <p:xfrm>
          <a:off x="420913" y="1045028"/>
          <a:ext cx="8258631" cy="3749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52877">
                  <a:extLst>
                    <a:ext uri="{9D8B030D-6E8A-4147-A177-3AD203B41FA5}">
                      <a16:colId xmlns:a16="http://schemas.microsoft.com/office/drawing/2014/main" xmlns="" val="505661563"/>
                    </a:ext>
                  </a:extLst>
                </a:gridCol>
                <a:gridCol w="2752877">
                  <a:extLst>
                    <a:ext uri="{9D8B030D-6E8A-4147-A177-3AD203B41FA5}">
                      <a16:colId xmlns:a16="http://schemas.microsoft.com/office/drawing/2014/main" xmlns="" val="1814044267"/>
                    </a:ext>
                  </a:extLst>
                </a:gridCol>
                <a:gridCol w="2752877">
                  <a:extLst>
                    <a:ext uri="{9D8B030D-6E8A-4147-A177-3AD203B41FA5}">
                      <a16:colId xmlns:a16="http://schemas.microsoft.com/office/drawing/2014/main" xmlns="" val="1802875966"/>
                    </a:ext>
                  </a:extLst>
                </a:gridCol>
              </a:tblGrid>
              <a:tr h="666803">
                <a:tc>
                  <a:txBody>
                    <a:bodyPr/>
                    <a:lstStyle/>
                    <a:p>
                      <a:pPr algn="ctr"/>
                      <a:r>
                        <a:rPr lang="ru-RU" sz="3800" b="1" dirty="0" smtClean="0">
                          <a:solidFill>
                            <a:schemeClr val="bg1"/>
                          </a:solidFill>
                        </a:rPr>
                        <a:t>Побежать</a:t>
                      </a:r>
                      <a:endParaRPr lang="ru-RU" sz="3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800" b="1" dirty="0" smtClean="0">
                          <a:solidFill>
                            <a:schemeClr val="bg1"/>
                          </a:solidFill>
                        </a:rPr>
                        <a:t>Отцвести</a:t>
                      </a:r>
                      <a:endParaRPr lang="ru-RU" sz="3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800" b="1" dirty="0" smtClean="0">
                          <a:solidFill>
                            <a:schemeClr val="bg1"/>
                          </a:solidFill>
                        </a:rPr>
                        <a:t>Привстать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254595426"/>
                  </a:ext>
                </a:extLst>
              </a:tr>
              <a:tr h="1242679">
                <a:tc>
                  <a:txBody>
                    <a:bodyPr/>
                    <a:lstStyle/>
                    <a:p>
                      <a:pPr algn="ctr"/>
                      <a:r>
                        <a:rPr lang="ru-RU" sz="3800" b="1" dirty="0" smtClean="0">
                          <a:solidFill>
                            <a:schemeClr val="bg1"/>
                          </a:solidFill>
                        </a:rPr>
                        <a:t>Полететь</a:t>
                      </a:r>
                      <a:endParaRPr lang="ru-RU" sz="3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800" b="1" dirty="0" smtClean="0">
                          <a:solidFill>
                            <a:schemeClr val="bg1"/>
                          </a:solidFill>
                        </a:rPr>
                        <a:t>Отшуметь</a:t>
                      </a:r>
                      <a:endParaRPr lang="ru-RU" sz="3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800" b="1" dirty="0" smtClean="0">
                          <a:solidFill>
                            <a:schemeClr val="bg1"/>
                          </a:solidFill>
                        </a:rPr>
                        <a:t>Приоткрыть</a:t>
                      </a:r>
                      <a:endParaRPr lang="ru-RU" sz="3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154554220"/>
                  </a:ext>
                </a:extLst>
              </a:tr>
              <a:tr h="666803">
                <a:tc>
                  <a:txBody>
                    <a:bodyPr/>
                    <a:lstStyle/>
                    <a:p>
                      <a:pPr algn="ctr"/>
                      <a:r>
                        <a:rPr lang="ru-RU" sz="3800" b="1" dirty="0" smtClean="0">
                          <a:solidFill>
                            <a:schemeClr val="bg1"/>
                          </a:solidFill>
                        </a:rPr>
                        <a:t>Запеть</a:t>
                      </a:r>
                      <a:endParaRPr lang="ru-RU" sz="3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800" b="1" dirty="0" smtClean="0">
                          <a:solidFill>
                            <a:schemeClr val="bg1"/>
                          </a:solidFill>
                        </a:rPr>
                        <a:t>Дочитать</a:t>
                      </a:r>
                      <a:endParaRPr lang="ru-RU" sz="3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800" b="1" dirty="0" smtClean="0">
                          <a:solidFill>
                            <a:schemeClr val="bg1"/>
                          </a:solidFill>
                        </a:rPr>
                        <a:t>Приболеть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042758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34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Ð°ÑÑÐ¸Ð½ÐºÐ¸ Ð¿Ð¾ Ð·Ð°Ð¿ÑÐ¾ÑÑ ÑÐ¾Ð½ Ð´Ð»Ñ Ð¿ÑÐµÐ·ÐµÐ½ÑÐ°ÑÐ¸Ð¸ Ð´Ð¾ÑÐºÐ°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74" r="12731"/>
          <a:stretch/>
        </p:blipFill>
        <p:spPr bwMode="auto">
          <a:xfrm>
            <a:off x="-14514" y="0"/>
            <a:ext cx="915851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95086" y="551543"/>
            <a:ext cx="7920264" cy="5625420"/>
          </a:xfrm>
        </p:spPr>
        <p:txBody>
          <a:bodyPr>
            <a:normAutofit/>
          </a:bodyPr>
          <a:lstStyle/>
          <a:p>
            <a:pPr marL="2424113" indent="-725488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3800" b="1" dirty="0" smtClean="0">
                <a:solidFill>
                  <a:schemeClr val="bg1"/>
                </a:solidFill>
              </a:rPr>
              <a:t>Утюжить</a:t>
            </a:r>
          </a:p>
          <a:p>
            <a:pPr marL="2424113" indent="-725488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3800" b="1" dirty="0" smtClean="0">
                <a:solidFill>
                  <a:schemeClr val="bg1"/>
                </a:solidFill>
              </a:rPr>
              <a:t>Обедать</a:t>
            </a:r>
          </a:p>
          <a:p>
            <a:pPr marL="2424113" indent="-725488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3800" b="1" dirty="0" smtClean="0">
                <a:solidFill>
                  <a:schemeClr val="bg1"/>
                </a:solidFill>
              </a:rPr>
              <a:t>Краснеть</a:t>
            </a:r>
          </a:p>
          <a:p>
            <a:pPr marL="2424113" indent="-725488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3800" b="1" dirty="0" smtClean="0">
                <a:solidFill>
                  <a:schemeClr val="bg1"/>
                </a:solidFill>
              </a:rPr>
              <a:t>Белеть</a:t>
            </a:r>
          </a:p>
          <a:p>
            <a:pPr marL="2424113" indent="-725488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3800" b="1" dirty="0" smtClean="0">
                <a:solidFill>
                  <a:schemeClr val="bg1"/>
                </a:solidFill>
              </a:rPr>
              <a:t>Беседовать</a:t>
            </a:r>
          </a:p>
          <a:p>
            <a:pPr marL="2424113" indent="-725488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3800" b="1" dirty="0" smtClean="0">
                <a:solidFill>
                  <a:schemeClr val="bg1"/>
                </a:solidFill>
              </a:rPr>
              <a:t>Княжить</a:t>
            </a:r>
          </a:p>
          <a:p>
            <a:pPr marL="2424113" indent="-725488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3800" b="1" dirty="0" smtClean="0">
                <a:solidFill>
                  <a:schemeClr val="bg1"/>
                </a:solidFill>
              </a:rPr>
              <a:t>Занавесить</a:t>
            </a:r>
            <a:endParaRPr lang="ru-RU" sz="3800" b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97600" y="551543"/>
            <a:ext cx="1172757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Утюг</a:t>
            </a:r>
            <a:endParaRPr lang="ru-RU" sz="3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97600" y="1228651"/>
            <a:ext cx="1296637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Обед</a:t>
            </a:r>
            <a:endParaRPr lang="ru-RU" sz="3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97600" y="1905759"/>
            <a:ext cx="2047355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Красный</a:t>
            </a:r>
            <a:endParaRPr lang="ru-RU" sz="3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97600" y="2687145"/>
            <a:ext cx="1566647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Белый</a:t>
            </a:r>
            <a:endParaRPr lang="ru-RU" sz="3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97599" y="3426615"/>
            <a:ext cx="1666931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Беседа</a:t>
            </a:r>
            <a:endParaRPr lang="ru-RU" sz="3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97599" y="4062319"/>
            <a:ext cx="1415772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Князь</a:t>
            </a:r>
            <a:endParaRPr lang="ru-RU" sz="3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97599" y="4794203"/>
            <a:ext cx="1856598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Занавес</a:t>
            </a:r>
            <a:endParaRPr lang="ru-RU" sz="3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412343" y="551543"/>
            <a:ext cx="137886" cy="33855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4288463" y="551543"/>
            <a:ext cx="116877" cy="33855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4230024" y="1228651"/>
            <a:ext cx="116877" cy="33855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346901" y="1228651"/>
            <a:ext cx="137886" cy="33855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4346901" y="1949471"/>
            <a:ext cx="116877" cy="33855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472541" y="1949471"/>
            <a:ext cx="137886" cy="33855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3875187" y="2687145"/>
            <a:ext cx="116877" cy="33855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992064" y="2687145"/>
            <a:ext cx="137886" cy="33855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4346903" y="3326570"/>
            <a:ext cx="399268" cy="359383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746171" y="3364253"/>
            <a:ext cx="279717" cy="28722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4403598" y="4068219"/>
            <a:ext cx="137886" cy="33855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4230024" y="4062319"/>
            <a:ext cx="173575" cy="33855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>
            <a:off x="4746171" y="4779419"/>
            <a:ext cx="173575" cy="33855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4888002" y="4779419"/>
            <a:ext cx="137886" cy="33855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8243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Ð°ÑÑÐ¸Ð½ÐºÐ¸ Ð¿Ð¾ Ð·Ð°Ð¿ÑÐ¾ÑÑ ÑÐ¾Ð½ Ð´Ð»Ñ Ð¿ÑÐµÐ·ÐµÐ½ÑÐ°ÑÐ¸Ð¸ Ð´Ð¾ÑÐºÐ°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74" r="12731"/>
          <a:stretch/>
        </p:blipFill>
        <p:spPr bwMode="auto">
          <a:xfrm>
            <a:off x="-14514" y="0"/>
            <a:ext cx="912948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95086" y="551543"/>
            <a:ext cx="7920264" cy="5625420"/>
          </a:xfrm>
        </p:spPr>
        <p:txBody>
          <a:bodyPr>
            <a:normAutofit/>
          </a:bodyPr>
          <a:lstStyle/>
          <a:p>
            <a:pPr marL="987425" indent="-725488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3800" b="1" dirty="0" smtClean="0">
                <a:solidFill>
                  <a:schemeClr val="bg1"/>
                </a:solidFill>
              </a:rPr>
              <a:t>Плотный</a:t>
            </a:r>
          </a:p>
          <a:p>
            <a:pPr marL="987425" indent="-725488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3800" b="1" dirty="0" smtClean="0">
                <a:solidFill>
                  <a:schemeClr val="bg1"/>
                </a:solidFill>
              </a:rPr>
              <a:t>Земля</a:t>
            </a:r>
          </a:p>
          <a:p>
            <a:pPr marL="987425" indent="-725488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3800" b="1" dirty="0" smtClean="0">
                <a:solidFill>
                  <a:schemeClr val="bg1"/>
                </a:solidFill>
              </a:rPr>
              <a:t>Прямой</a:t>
            </a:r>
          </a:p>
          <a:p>
            <a:pPr marL="987425" indent="-725488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3800" b="1" dirty="0" smtClean="0">
                <a:solidFill>
                  <a:schemeClr val="bg1"/>
                </a:solidFill>
              </a:rPr>
              <a:t>Дым</a:t>
            </a:r>
          </a:p>
          <a:p>
            <a:pPr marL="987425" indent="-725488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3800" b="1" dirty="0" smtClean="0">
                <a:solidFill>
                  <a:schemeClr val="bg1"/>
                </a:solidFill>
              </a:rPr>
              <a:t>Зелёный</a:t>
            </a:r>
            <a:endParaRPr lang="ru-RU" sz="3800" b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31657" y="754742"/>
            <a:ext cx="2346604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800" b="1" dirty="0" smtClean="0">
                <a:solidFill>
                  <a:srgbClr val="00B050"/>
                </a:solidFill>
              </a:rPr>
              <a:t>уплотнить</a:t>
            </a:r>
            <a:endParaRPr lang="ru-RU" sz="3800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31657" y="1748971"/>
            <a:ext cx="273145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800" b="1" dirty="0" smtClean="0">
                <a:solidFill>
                  <a:srgbClr val="00B050"/>
                </a:solidFill>
              </a:rPr>
              <a:t>приземлить</a:t>
            </a:r>
            <a:endParaRPr lang="ru-RU" sz="3800" b="1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31657" y="2687145"/>
            <a:ext cx="2582758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800" b="1" dirty="0" smtClean="0">
                <a:solidFill>
                  <a:srgbClr val="00B050"/>
                </a:solidFill>
              </a:rPr>
              <a:t>выпрямить</a:t>
            </a:r>
            <a:endParaRPr lang="ru-RU" sz="3800" b="1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31657" y="3754946"/>
            <a:ext cx="2311851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800" b="1" dirty="0" smtClean="0">
                <a:solidFill>
                  <a:srgbClr val="00B050"/>
                </a:solidFill>
              </a:rPr>
              <a:t>задымить</a:t>
            </a:r>
            <a:endParaRPr lang="ru-RU" sz="3800" b="1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31656" y="4645043"/>
            <a:ext cx="236013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800" b="1" dirty="0" smtClean="0">
                <a:solidFill>
                  <a:srgbClr val="00B050"/>
                </a:solidFill>
              </a:rPr>
              <a:t>озеленить</a:t>
            </a:r>
            <a:endParaRPr lang="ru-RU" sz="3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144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945604"/>
          </a:xfrm>
        </p:spPr>
        <p:txBody>
          <a:bodyPr>
            <a:normAutofit/>
          </a:bodyPr>
          <a:lstStyle/>
          <a:p>
            <a:r>
              <a:rPr lang="ru-RU" sz="3200" dirty="0"/>
              <a:t>Слушаю, как деревья переговариваются, будто шепчутся. Это значит, погожий день устоялся. Иди смело, куда задумал. А  в другой раз они так загудят, заволнуются- жди ненастья. Им  сверху видней, что на небе делается. Издали увидят тучку и начинают друг другу весть подавать, а самые старые заохают, будто страшно им.</a:t>
            </a:r>
          </a:p>
        </p:txBody>
      </p:sp>
    </p:spTree>
    <p:extLst>
      <p:ext uri="{BB962C8B-B14F-4D97-AF65-F5344CB8AC3E}">
        <p14:creationId xmlns:p14="http://schemas.microsoft.com/office/powerpoint/2010/main" val="32091853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33</TotalTime>
  <Words>94</Words>
  <Application>Microsoft Office PowerPoint</Application>
  <PresentationFormat>Экран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Хозяин</dc:creator>
  <cp:lastModifiedBy>Александр</cp:lastModifiedBy>
  <cp:revision>7</cp:revision>
  <dcterms:created xsi:type="dcterms:W3CDTF">2018-11-27T16:09:47Z</dcterms:created>
  <dcterms:modified xsi:type="dcterms:W3CDTF">2019-12-02T15:52:04Z</dcterms:modified>
</cp:coreProperties>
</file>